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90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3" r:id="rId4"/>
    <p:sldId id="281" r:id="rId5"/>
    <p:sldId id="258" r:id="rId6"/>
    <p:sldId id="282" r:id="rId7"/>
    <p:sldId id="280" r:id="rId8"/>
    <p:sldId id="268" r:id="rId9"/>
    <p:sldId id="259" r:id="rId10"/>
    <p:sldId id="261" r:id="rId11"/>
    <p:sldId id="267" r:id="rId12"/>
    <p:sldId id="265" r:id="rId13"/>
    <p:sldId id="266" r:id="rId14"/>
    <p:sldId id="271" r:id="rId15"/>
    <p:sldId id="284" r:id="rId16"/>
    <p:sldId id="272" r:id="rId17"/>
    <p:sldId id="273" r:id="rId18"/>
    <p:sldId id="274" r:id="rId19"/>
    <p:sldId id="276" r:id="rId20"/>
    <p:sldId id="279" r:id="rId21"/>
    <p:sldId id="283" r:id="rId22"/>
    <p:sldId id="295" r:id="rId23"/>
    <p:sldId id="285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86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209DC4D6-251A-4E32-9F58-5EF63A864BC7}" type="datetimeFigureOut">
              <a:rPr lang="es-ES" smtClean="0"/>
              <a:pPr/>
              <a:t>30/06/2017</a:t>
            </a:fld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8457CA08-D0DF-4B92-803D-2F678DDCE2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99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FE1E7E57-1F10-4268-99D2-CEDBAC6DAB5A}" type="datetimeFigureOut">
              <a:pPr/>
              <a:t>30/06/2017</a:t>
            </a:fld>
            <a:endParaRPr lang="es-ES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1D2386A3-2E31-4C9B-B0BE-45709ADB9841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40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22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Use varios</a:t>
            </a:r>
            <a:r>
              <a:rPr lang="es-ES" baseline="0" dirty="0" smtClean="0"/>
              <a:t> puntos si es necesario.</a:t>
            </a:r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1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Usar puntos breves y explicar</a:t>
            </a:r>
            <a:r>
              <a:rPr lang="es-ES" baseline="0" dirty="0" smtClean="0"/>
              <a:t> los detalles verbalmente.</a:t>
            </a:r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21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Usar puntos breves y explicar</a:t>
            </a:r>
            <a:r>
              <a:rPr lang="es-ES" baseline="0" dirty="0" smtClean="0"/>
              <a:t> los detalles verbalmente.</a:t>
            </a:r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07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79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97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s-ES" sz="2800" smtClean="0">
                <a:solidFill>
                  <a:schemeClr val="tx2"/>
                </a:solidFill>
              </a:rPr>
              <a:pPr algn="ctr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3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s-ES" sz="2800" smtClean="0">
                <a:solidFill>
                  <a:schemeClr val="tx2"/>
                </a:solidFill>
              </a:rPr>
              <a:pPr algn="ctr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76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s-ES" sz="2800" smtClean="0">
                <a:solidFill>
                  <a:schemeClr val="tx2"/>
                </a:solidFill>
              </a:rPr>
              <a:pPr algn="ctr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24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s-ES" sz="2800" smtClean="0">
                <a:solidFill>
                  <a:schemeClr val="tx2"/>
                </a:solidFill>
              </a:rPr>
              <a:pPr algn="ctr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10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DA7-12A5-4168-87FD-0A7BA931419B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8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33440A-D04E-4FB0-ACBB-D1FD42651063}" type="datetime1">
              <a:rPr lang="es-EC" smtClean="0"/>
              <a:pPr algn="r"/>
              <a:t>30/06/2017</a:t>
            </a:fld>
            <a:endParaRPr lang="es-E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s-ES" sz="2800" smtClean="0">
                <a:solidFill>
                  <a:schemeClr val="tx2"/>
                </a:solidFill>
              </a:rPr>
              <a:pPr algn="ctr"/>
              <a:t>‹Nº›</a:t>
            </a:fld>
            <a:endParaRPr lang="es-E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406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9BAF-DF50-49A9-A24B-E772F34D4EE8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333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33440A-D04E-4FB0-ACBB-D1FD42651063}" type="datetime1">
              <a:rPr lang="es-EC" smtClean="0"/>
              <a:pPr algn="r"/>
              <a:t>30/06/2017</a:t>
            </a:fld>
            <a:endParaRPr lang="es-E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s-ES" sz="2800" smtClean="0">
                <a:solidFill>
                  <a:schemeClr val="tx2"/>
                </a:solidFill>
              </a:rPr>
              <a:pPr algn="ctr"/>
              <a:t>‹Nº›</a:t>
            </a:fld>
            <a:endParaRPr lang="es-E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389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2ABE-290F-4556-9BE6-EA283C4356C3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438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137221-B4EC-499E-8F13-52A4FCD99E36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442B7-F7A6-44F5-A940-BF91B5A1AE3C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77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042D-FBEA-40C8-ACF1-388DE857BC66}" type="datetime1">
              <a:rPr lang="es-EC" smtClean="0"/>
              <a:pPr/>
              <a:t>30/06/2017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6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/>
            <a:fld id="{1A33440A-D04E-4FB0-ACBB-D1FD42651063}" type="datetime1">
              <a:rPr lang="es-EC" smtClean="0"/>
              <a:pPr algn="r"/>
              <a:t>30/06/2017</a:t>
            </a:fld>
            <a:endParaRPr lang="es-E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ctr"/>
            <a:fld id="{E5C7EF4D-DD50-400C-9F04-EB20CB99416E}" type="slidenum">
              <a:rPr lang="es-ES" sz="2800" smtClean="0">
                <a:solidFill>
                  <a:schemeClr val="tx2"/>
                </a:solidFill>
              </a:rPr>
              <a:pPr algn="ctr"/>
              <a:t>‹Nº›</a:t>
            </a:fld>
            <a:endParaRPr lang="es-E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 idx="4294967295"/>
          </p:nvPr>
        </p:nvSpPr>
        <p:spPr>
          <a:xfrm>
            <a:off x="251520" y="4941168"/>
            <a:ext cx="8892480" cy="718825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Georgia" panose="02040502050405020303" pitchFamily="18" charset="0"/>
              </a:rPr>
              <a:t>Rendición de Cuentas 2016</a:t>
            </a:r>
            <a:endParaRPr lang="es-ES" b="1" dirty="0">
              <a:latin typeface="Georgia" panose="020405020504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14141" r="18838" b="11433"/>
          <a:stretch/>
        </p:blipFill>
        <p:spPr>
          <a:xfrm>
            <a:off x="827584" y="620688"/>
            <a:ext cx="7637172" cy="386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s-EC" b="1" dirty="0">
                <a:solidFill>
                  <a:schemeClr val="tx1"/>
                </a:solidFill>
                <a:latin typeface="Georgia" panose="02040502050405020303" pitchFamily="18" charset="0"/>
              </a:rPr>
              <a:t>Mecanismos de Acceso</a:t>
            </a:r>
          </a:p>
          <a:p>
            <a:pPr marL="82296" indent="0">
              <a:buNone/>
            </a:pPr>
            <a:endParaRPr lang="es-EC" dirty="0"/>
          </a:p>
          <a:p>
            <a:pPr marL="82296" indent="0">
              <a:buNone/>
            </a:pPr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11266" name="Picture 2" descr="http://factoriadeapps.com/wp-content/uploads/2015/01/redessocia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3816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2204864"/>
            <a:ext cx="7981075" cy="39772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8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Vamos a Trabajar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8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El Ascensor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8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Viejitas y Sabrositas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8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Correo de Amor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EC" sz="18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C" sz="18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JJ y sus amigos</a:t>
            </a:r>
            <a:endParaRPr lang="es-EC" sz="18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11960" y="2031704"/>
            <a:ext cx="4320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latin typeface="Modern No. 20" panose="02070704070505020303" pitchFamily="18" charset="0"/>
                <a:cs typeface="Arial" panose="020B0604020202020204" pitchFamily="34" charset="0"/>
              </a:rPr>
              <a:t>Entretenimiento 49% - 45%</a:t>
            </a:r>
            <a:endParaRPr lang="es-EC" sz="4800" dirty="0">
              <a:latin typeface="Modern No. 20" panose="020707040705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4" descr="Resultado de imagen para entretenimiento"/>
          <p:cNvSpPr>
            <a:spLocks noChangeAspect="1" noChangeArrowheads="1"/>
          </p:cNvSpPr>
          <p:nvPr/>
        </p:nvSpPr>
        <p:spPr bwMode="auto">
          <a:xfrm>
            <a:off x="6067400" y="4365104"/>
            <a:ext cx="1816968" cy="18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9" name="AutoShape 10" descr="data:image/jpeg;base64,/9j/4AAQSkZJRgABAQAAAQABAAD/2wCEAAkGBxQTEhUUEhQWFRUWGBcWFRUYGBgUFxUWGBsYFxUXFhUcHiggGRolHRcYITEiJSkrLi4uFx81ODMsNygtLisBCgoKDg0OGxAQGywlICQsLCwsLCwsLCwsLCwsLDQsLCwsLCwsLCwtLCwsLCwsLCwsLCwsLCwsLCwsLCwsLCwsLP/AABEIALABCAMBEQACEQEDEQH/xAAcAAEAAgMBAQEAAAAAAAAAAAAABAYDBQcCAQj/xABGEAABAwEFBAcFBgQEBAcAAAABAAIDEQQFEiExBkFRYRMiMnGBkaEHQlKxwRQjYnKS0TNT4fAWQ4LxFaLC0ggXJDRUY+L/xAAbAQEAAgMBAQAAAAAAAAAAAAAAAgMBBAUGB//EADYRAAIBAwIDBAgHAAIDAAAAAAABAgMEESExBRJRE0FhkRQycYGhscHRBhUiQlLh8CNiJDPx/9oADAMBAAIRAxEAPwDuKAIAgCAxOm4Z/LzQGovS+XR6UU1HJFsqVv2/miPZY4cDUeqs7NEOdm8uHbYTMxzQPh4EkFr/AMuh9FB0+hNSPc+2TQerGTzJp6UWVTMcx8i20b70RHMOB9KBOyHMby7r3im/huz+E5O8lBxaJJ5J6iZCAIAgCAIAgCAIAgCAIAgCAIAgCAIAgCAIAgCAIAgIz5MWnZ4/F3clkwVzara+Cxto44n7om0xcq8AspGHI5Lf23NtndSGFsYOQH8R58CQAr1Snvgp7WOcZLXs5s7MxgltjhJK6hazCA2McxvcoJt7lmEjY2iAk1OZUzBGMPgBmTwCZBKsVsu8twvkkY8+85tAD4VFFFuQTiR7RAY39VwdQBzJGHJza0DmndQ5EVyNOKynkNFx2av3pfu5P4g0Pxj91XOGNUTi8lgVZIIAgCAIDWXrfkUFcRq4bhTLhU6D5q2FKU9imrXhT3KrbNuHnsNA7v8Audr+kLajaLvNGd9J7I1p2rtHxH9X/wCVb6PDoUu7q9TPZ9sJm61PiD6UHzUXawZKN5URvrs2xY80kFDxGv6D9CVRO1a2NqnexekkWaGZr2hzSHA6ELVaa0ZupprKMiwZCAIAgCAIAgCAIAgCAICLbJPdG/N3Jv7nTzWUYKxtVtJ9nYMDQ5zsmDEGk0IBLRvAqsmGzmlosZJLnYXyHV7h1uOoC2FRktc6mu6sHpjQtvs62XDibRKwUblGNanefBRq1ZP9LJ06UYvmRZr5vezQmkkrQ6tKCriDvrTRVLLLG0jBAI5m44nte3QkbjwI1B71LINZfkGCOnxH0b/U+iynkjLYoFtNCplZJ2ZeTO0biHim7s1/6R5LBOJam1aQ5poQag8CFkydFuy2CWJr9KjMcCNQtdrDwWJ5JSwZCAIDRbWX19njAb231pyA1PfmAP6K+hS53rsa1zW7OOm7OYzTOeauP9K6+PPeumklscZtt5Ya1ZMHsNQyfcCA+FiGDe7N386F9HElp7XMce8DfvpThTXr0VNabm1b13TlrsdKaa5hcw7J9QBAEAQBAEAQBAEAQHwlAaCe04uI6RwHMA8OeEeansRKpbrsfaJTMWnC0lsbSG9UDq1YQeyQARnwySOc5RGSWMPvIv8AwhznsZhNXGme7nz/AKFXuu0sd5TGgs57i27WWz7JZBHESyoLcYIDmNAq544u0He5ay1Zst4RxWa2l7iTlwHAK5FJv9kL26G0xur1XubFIPia40Ffykgjx4pJZRmDwzou2llIiDwMmkg8sVKHzHqoRZOexyS3yVdRWMpRatiLoLiZSMmggHi53DuFfMLDZZFd5ZpbCmTODcbLOLS+M6Gjh8nf9KhPqSiWFVkggCA5x7Q3O+0gHTA3D619aroWnqM5V9nnXsK0wLbNEzNCGTIGoD1hQHlzUBjOSGDq9xE/Z4sWuBvyy9Fx6nrv2nfpeovYT1AsCAIAgCAIAgCAIAgId7S4Ync8vPX0WY7mGU+2WyrXGtHDJhwGVrXyHo2lzARVoxGuYAGanLREVuWWzWizsY1jA1rWANa0ZBrQKAAcFhJhtd54sskcs4LM2xMqT+N5Ib5Brv1KJIrXtTtQAhjI7eMk8m4er5ur4BTporqHNLVYARVqtaIJnrZu73y2mOMb3tPk4FQeiJLVn6Emha9pa4AtIoQdCFSXFR/8uLJ0mP7wjXAXdUeNK+qnzshyIybT3zFYY2xxsDnkdSPRrRvc48K+JSKbEpYKtZtr5wcUrGPZ7zWtwuA34TU1I4HXkrOUgp9S+3eG4o5GEFrx1XDQtcKg+gVbehabpQMhAEBXdsrjNojDmCskdaD4mnVvflUf1Wxb1eR4ezNW6odpHK3RzhoXTOOZmBAZmhZB7woDG4ICdcNzOtMlNGNpjdy4DmVTWqqmvEvt6Dqy8O86e1tBQaDILknbPqAIAgCAIAgCAIAgCA0O2M2GEc3fQ/up09yMjle1N69G2MZdaRvvFpyroB2tdD9FOay0iCeMvwML77y6pIPfl/stmdBftNenX/kzomw9o/8ATBx1ea+AAA+q0sG5ky7Y3OLbBhBDZGHFG46V0LSdwI+QWVoRayjmTLltjX4DBJX8pI/VpTxVnMV8rOkbFbNfZ6yz0x0yGuEbyT/e9QnLJZGODR3nebrSTNK8shxBsUQdhrWpbl7ziBXksJGS7bMl3RjrF0ZaHRl3aHFpqosyjkG2F/Y7bOT7rywcgzq/Q+aui8Iqkss1jL1WckcHaNkGEWSAH3XvaPyhz8PoqWXosiiZCAIAgNNfWzcVo6x6j/jbv/MN6up15Q9hr1raFTXZlWtOx87OzhkHI4T5H91uRu4PfQ0ZWVRbakX/AIHaB/ku9CrFXp9Sl21VftITjTI+SuKSVcsMT5mtmJDTlkaZ7gTuBVVaUoxzEuoRhKaUzpVms7Y2hrGhrRoAuS5OTyztxiorCMqwZCAIAgCAIAgCAIAgCArW3Q+6YfxFWU9yEzhvtIkcHQ4a6g7qVxClaqclmSRBYWW+hV57wlDTRjq7jTFlv0r/AGVsudSMdm3/ALoavJSlLOVg7xs7PSzQ5+4Dloe5aqfNqzcxjRG0bbUwZyebTtFFDlJIGne3NxHeBosco5kTrHesc8ZMbw9rgWkg6EilCNQe9RwZyamPZISPjcS0tZhq01Gba0cCO/TkEbGC6xYWgNboBRRMnCNvtnHR22U7pHGVh4hxqadxqFZFZRW3hmu2cuCWedkbWk5gu4AczuR6Ban6DslmEYijGYY058aUFacy4lVlhNWDIQBAYLVahGKur4CqA1z9oox7r/0oDCdqI/gf5IDz/iqP4HICJbL1s0v8SEk8aUPmFOFSUdmVzpQn6yNXLYrI7Tpm91HfMK9Xc0a8rGm9sm+ue2hlG9JI9ugD48xw6wKonNS1xg2KcHBYbyWAFQLD6gCAIAgCAIAgCAIAgNJtfDis5/CQfp9VOm9SMtjhu39mDmsk/lujJPAOfhP0Vr9ZNdSrGcrwK3La4gwuLshQGgNanQU1/wBlvqslDmmseG5z3Qmp8sdej9h1bZ20h9lhc2tC0UrkdAfqtDKbbWx0kmkubcX/AHt9niqO28lrOVM3O8Kgd55IwzntqthcsNkUjebCzPhtDTXqykRvHGvYPg6nmVjBJPXB1aG00FSaAZk7qc0aJZNLeO3YhdRsDpBvcXhle5uE+qxymOcsNhtVmvCBr8IkZU5PHWY4ag8D3FR1RLRm0u+xRQikUbWDkNe871h5ZlLBJhzc49zR4Zn1PosMyZ1gBAEAQHwtHBAeTE3gPJAfOhb8I8ggHQt+EeQQHroxwHkgPoCA+oAgPEszWiriAOZosqLexGUlHdkCS/bONZW+GauVtVfcUO7or9xi/wAS2f4/QqXolXoR9OodTLHf1nOkrfHJRdtVX7SSvKL/AHE6GZrhVrg4cjVUuLW6L4yjLZmRYJBAEAQGK1Qh7HNO8ELKeAfn72iQYS+J4Hahaag6Yy40duyCvWJNZ8DXllKWOhTLRdLKECorQ61qRpke9bs7eDTS+ZpwuZqS5vkdE9n95PkhfHK7FJGcjlmzQGg3UoP9BXPhQVD9C2Og6yq/rRD2/nIlgadDG8t7w/rDywrLepjGhpbtsheeSykRbLXctlxWiJrdGOD3dzc/ossQ3LPfE5Do4hvGN3POjR6E+SMk+ho72stURBmz9mlWS2hvuuYx1PxNcW18negUZIsp7F/fPhFfLmdyjgmeLNNTf/XiVWZNpG6oQHpAEAQBAEAQBAEAQEa325kLcTzTgN57grKdOVR4iVVa0KSzJlRvPamRwJaREwauJz/Vu7gujTs4R9bVnKq31SfqaIpNv2pZiOHFIficaD9yt+NJpdDRb5nl6keO+ZX9kfpbX1UZOEd2XQoylsjMbTPwf+n+ir7an1Rb6LPoRJ72lZ2hl+JpHqrYShLZlE6Eo7oyWLakB1SCw/E0/wBlWSpZWChZi8out0bYyAAkiZnfRw8f3WjVsYS20ZuUuI1YaS1XxLndd6xztrGcxq05OHeFy6tGdJ4kdihcQrLMWTlUXhAEBw/2p3RaZ5y6BtcUpd1XUIZE0MFW6VJcSDXcrI66YyV7ZbOd267LZhDXse3rGpANQ3KhqPFW1KslD9Kx4fIrhSg5/f4mz2VllgtXSAOdG0YX48iWEu36VoPVUU6lSazPcvnCENIrBe9qtnhbYG9G8NkYekgk3ZgVa7g1wArwLRzVslnVEUQbnuK04KOgLHjI1c3D+ZrgcwfNZTK3F5LncNyiBpqcT3dp27uHL9kJpYIt/QltoY7c5gA72k1HqPNYIy3Id5tTOA1k32xt3dGxzzq+gH5W1JPiT/yrG5OKwjTbeXpa+obG10kbcWMRvYyQnq4XNL2OBbTFlSqhJ9xIpNj9pLo34bQ62wPGof0UrR+ZhiY6ncoGTodwe0dpaDNgli/+RBWrT/8AbAalo5tJ7ggOg2adsjWvY4OY4Atc01BB0II1QFFte3rHyyMidhZG90ZcKVc5ho41INBUEDLPXegJ2zu2jZbS2zPNXPY58buOCmJrt1aOBB5HhmBcEAQBAEAQGC3WoRMc92g9TuCnTg5yUUV1aipxcmc7vS8C8ulmNA0EnkODV2qdNQXLE8/OcqsuaRU7BYJ7zmFT0UNct4aN+Eb3ZarNa5hbrlWsjYoWkqur0R0GwbCWSICkZc4e841J8NFyat1Vqbs6tO3p09kWKwXZC3IMFRSuXl8lrl5PFnb8I8kB5kscbtWNPggK/e+wdjnBrGGO+JnVKvp3NWnsympQpz3Rzq/ti7Vd5MsLumiGpAoQPxt3jmF1qF9Cr+mejOVcWDgsx1RKuS9S4NliOFw15HeDxC2KlNSXLI50ZSpyzHc6jcd6C0R4tHDJzeB/ZcG4oulPHkektbhVoc3f3mxVBsEC87wbH1S4Nc4E1JADWjV7idAFki33I5vabxdIXTQSdQtaImu+AVoa/iJJ7khUg28l0raooKWNCBaLytbXPLi0NaQ0ZYg74iTuAGaxWruM+WKz/vqVUqGY8zIcN5yzxOLoix0rDRtKfdk9U0NKkj5q6OG8lctHhH3Z29H2Y9FaGkQ6teafdnfvzaVLKQWToFmaHAOaQ4HMEGoI5FMkiayNDItNjbI3C4cwRkWniDxWBjJrodnoYyZJXufTfIQAPAKPL1Mke3Xq6b7uBpw6F1KVHADcFGUugNndGz7tX5KBk2F+bK2W1xdFaImvFMnUo9vNj9WoDgu02x810WluF5dHJXopaUxUz6OQDLEB50JFM6AWL2dbY/ZbQ2GQ0s9odhLScoJnHJzeDXk0POh3lAay8dk3WC1TMlBbDJI58MueBzXGoaXaB4rSh1pVAb/2cbLvkvBtswuEELXBr3AjpXuFAGV1aBUk6ZjwA7MgCAIAgCAre2UnVjbxJJ8KU+a37GOrZzOJS0jEo982IzMZGNHSNx/lAcaeJotytW7KPN39xqWlLtJYZeIbhMVnb0NBK0teOGXu91CVxlLXLO41phGB+1Bb1Xw0dwqR6UUSRMuWaVznyyDDjwtY05dnESaeKA2WJ3FASIJa1B1FK+OiAyoD4QgOXbR3A2x2vHGKQztJwjRkjSKgciHVHiu3ZV3VhyvdfI4fEaCg1JbM2ux9uDZ8I0eKHvGY+qhfQzTz0HDp8tXl6os16X9HE1xBacHbeTSOLnI/d3arkYOy590Tj+0e17LQXsxO+z5dM/3rXn1AGGmCEcNXd2s6S59U1p12z0JVaNSEdU9dfHHXw8MmmNnsxc4WaObEwYpehJY2LjjxHDXlmti5rWcJKNRYb006+Bo29O7kv0S08dvebW4LJPLM5vTPfZ4z9+Xx0OPLDZ6tyMhp1sshTiFrSjSeJUnlM3M1YZjWWMdHnOf8jr122JuE4o21dTENWtG5gPJRZmPU+2nZWzSdqJvfSiwSIkGxzIv4Ej46+6M2/pOSkpNGME5l2Sj/ADGO72EfJylzjBlF3Sb5Gjub9SSsc4MZ2fY41kc55GldB3DRRbbMmxs9jYzstAWAZ0AQGp2ouRlss0kD/eHVd8Dxmxw7igPzTe1mJjcHCjhiY8cHNyI8CgP0VsFfX2q7rPaHnMxjpHE+8zqvJPhVAS5tooWioxOHENNO+vDmoVJuMcpN+CJRSbw3gxy3u8irQwA5g1x1B0IpQepXEq8WqbRil7dfsbsLWm9238Pua20XrL/MI7gAtCpxS5f7sexG3C1pfxIEt7TfzXeY/ZasuI3P838PsbUbSj/FH2z3/aAe3XvAKspcWu0/Wz7UYnYUGtsG+sG0FcpW4fxDMeI1HquzbcXU9Kqx4rb39Dm1rDGtN58DT+0G39G6z5Va8SAGvvDAR5ivkvW8Nip82vQ8zxTMVF46lbsF9ASMLm0aHAuzrkt64te0g0t+451td9lUTa07zq8bwQCDUEVB4hefaxoz0qaayj6QsGSHetmc9n3Zo9pxNPPh5FAaKS+bU3qmDPjhJ+WSAn3LDIwSTTmjn0y+ENrSvmgJzoiczmgPjLSGPZG45vxYRv6uZWcPGTGVnBWdt7YHubE3PAcTvzaAeVfNdSwpuKc337HH4jVUpKmu7crlmm6OWKnac/LuaKuPqArb3/1MrsF/y5Og35s1ZbW3DaYGSAGoqMwaUqCM6rincwtykXt7IIyQ+y2qWJzTiDZPv2V7yQ8HniKgqcVqtPYX1LirUh2c5Nrx+vX3lag9mFvY9rJJIxCHY3Tw1dLWoNWsdTr1A6xrSig7eMpuUtc9TPpdSEFCOy/2Tpmz2zTYmNBY1gb2GDRvFz8zikNakkq7RaI1cNvLLGyMBCZ7QBAEAQBAEAQBAfCUbwD8+7eRM+12vAQWl4eCNKuaC71qoU6kai5ovKJSg4vEjHZ7VLHs4xzCf/cUIPZDDMTpwLgB4rnOXNe8snolou7Jdlqlp3mdl9TYMVDpXX6rqGuWX2a22SSw1k3TTBn5cVaDkCXDwXl+KpRrvHRHTs03E3NolXGlI6sIkQNxZ6BRp05VZKMVlvRFs5xpxbfcSrK5lK1oOJBA8yKLvfkN7T3p+TTfknk4/wCb209VPzyjd2ezaEKqNFp4ZKVZPVELaa43WmzPhZ/EjpNB3ioczu/7l6Hgly6NTklt9P6ZyuJUVXp8y3/3zOc3bbBJ1XdWQZFpyNRrl9F7bJ46dNxZcNndopLN1HDHH8Nc2/l/ZadzZxrarRm1aX06H6XrH5ewvd33zDMOo8V+E5O8lxattUp+sju0rqlV9VmwVBsBAeZYw4Fp0IIPcUBVLfZbTAOpMMG7EaEcqEH0U4QcnhLJCpOMFlvBXrK+RspmLy6ShaHHPCDrSq6lO10/Xt0+5yat5r/x79fsYbXOyJpfI6jeOpceA4lbvgjQSIexkL7XauncKNHVjbrhaDU/7rn8QqJYpr2s61hSes37jsC5Z0ggCAIAgCAIAgCAIAgK/txtM2wWUzEBz3ObHE0mgdI/s1PwjMmm4FAUkXo2TrTPfK74i97BX8MbSGtH91KAh23aoxSwxOle6CV3R4XuLiyQ5sOM5uacxRxNDRcri9CdSg3BvTVrqv6N2wqxhUw1v39Cl7YW6slpcM6uDGjiWgNoPHJX8Mjy2sM9M+ZXdvNaWDqOzN0MjsMdlma1zejwytOhLs318SvPTuXUrupHrobjo8tNJkMbEQ4cEc07ovgGDIfD0xFaevNdync3M46JZ/3caHZpPXY3cN24I2xxiONjBRrcVQAO5aU+FVKjcpS1fs+5t07qEFhIi2i7JG0LgC34mnEFo1uEVIvc3ad/BrYz2mw0ip8Zaz9RoT5VXS4Ha/8Alwk/25l5L7nP4rcZt5RXfp5kGTaGVhcKY42nCKmhA3VP9F9AVlTmk9m9TyDvZwbjukZLBfbYnB7f4RP3kfwV99o3cxvWpecMVxHD9dbPr4P6dC+he9k8r1e9dPFfUtUt5RsficcgzKmZdiNRTj2fVeZsKM6tdqK2WH73/R3bitCjR5pPd6e5f2Ui8Io5J3ziJrHP1495PE717CjTdOCjnJ5avW7afNjBgcYxq5o/1BW5ZRgxG0Q/zGfqCzlmOQ2ljt8rR93K6nJ2IKmdKnL1oovhWqw0jJk4XzaP5h8h+yp9Fo/xLvTK/wDI8SXnOdZHeGXyWVb0ltFGHc1nvJmstVujbnJIK8zU+WqvjF7JGu2t2zSXhtWxuUTcR+J2TR/p1KsVF95jmXcRLsuK02+QOlxYdw0y4Ae6Fo3F7CmuWnqzpW1lKf6qmx2K4LmbZow1oFaCtN3ILittvLOwkksI2iwZCAIAgCAIAgCAIAgCA5F/4jbM51lsrweq2YhzfzNoHeFKf61FySaT3ZlJtZKVdkcjmA1rkpGCvbWOc18ZJza4FvI1Br6LEoqSafeZTw8otexWz8loey0yNOAOL4WkZyyE1MlPhBzB3nuXLvpylH0aj7G+i6e1m5bRSl2tT2rxfU65YLtFMTyCBmXHsj8o97vOXerLTh1OitdyNe6lUehsWSt91mLg55oPAU+gXRSxojUepLgtZJwuFDSooagga7hTUICJb6NcSMg5ji8bsiMLqcalVVsdmydP1kau2WgUiYPdD5D4DC0f8/oreEcs5VJrwj5vL+RqcQzHki/F+Wn1NNcwGIFwqHF7iDoRpn+pdTjlw6Fs2nh6JfP6HM4VR7a6w9kmyFNd4bI9jdNR3Hd4Lb4dxD0u2jVe+z9q++5Tf2no1d01tuvYQL52ftloEToA5zAzCTioKtcRp3UVaqUbapUX8nzeaNjsalzTg+ix5Gvb7P7e7VrR3uJWXxOl3JhcNn3tGdnszth1LB5lQfFI90WTXDX1JLPZXaCM5Wg/ly+aj+af9fiS/LV/L4EO0ezy3Rnq4Xc2uIVseJ03umVS4bLuZg/w5eA9x/6z+6tXELf/ACKXw6sZY9mLa/VrvFxKy+JW8ds+RH8rrPfBs7F7PLQ/tnCOX7lUVOL/AMI+ZsU+EL98vItVz+z2GIhz+sfP1K5ta7q1fWeh0aVrSpeqi3WWyMjFGNAWsbBnQBAEAQBAEAQBAEAQBAeJpQ1pc7IAVKjOahFyeyMxi5PCKVtVdbrVG4SNqHihYdzdze/fXiuMqkp1O0lo+7wXT7m7LlUeRbfPxKRYdjbXCC2GWNzN3SBzXDkS2od30C6UblY1RquBmuz2d1lEtrImLc8OHDE3f2SSXePkqqtaUliOhmMUtWXqysq4NPvAl3JjcgwcifkrLWjGEcr/AH/0zVm3oSrwlzbXsjPli3V8FtFJ5jtFeyC7u089EBKa8R1c81cRoNwG4cuJWG0llmUm3hGhvK3OectDqeNNAPwj1XneJcRfqU/9/fyOtZ2i9aZDEp6OV7teqweFXH5tXpfwzSatYN7ybl9F8mcHjlRekSS7kl9X9CPG8toBuaPXM/ILS/F9y0qdNd7k/LCXzZZ+FqHM6tR+C+r+hmcSHB7h2mHCN5Fcj81s/hanV9Fm5bOSa8tfoU/iVw7eCjuk8+en1L5c1l6KFjDqBn3nM/NbNxU7Sq5Inb0+zpqJNVBcEAQBAEAQBAEAQBAEAQBAEAQBAEAQBAEBBtxxPZHuze7ubSg8yPJaV488sOuvl/eC+j+lOXu8/wCjL0QWqoojzHzoG8FIxlmOdrcJbpUEeax2ii8mVBsrdpq1wdUNcKjPsuBzIr9VtUbiGMEpU29T2L1pqG/rH7K13NNbsiqM2fRb3vybl/fxH9lqVOJ0o6R1LVay3ZMju0EVccR38P6+K51e6nVWhmK5Hgi2iyLlThg6EKpo7afuowPfcXeBOXoAvqXDaHY0ow/jFL341+J4m/rdpJz6tv7fA2N03aHkvfm2po3jTLPllouDxSyjcXinU1UYpJeO7ydfhNd0bPlhvJtt/A3D7vY6VsrqktAAHu5aGnKq243E40nTWzISt4SqKo90bqB9QqC8yoAgCAIAgCAIAgCAIAgCAIAgCAIAgCAIAgNbI6loFd8ZA7wQT/fJaF3pUi/Br5MvhrTa8V9SS6Ra7lgwokeWdUyqFsYEGe0LVnUNiFM1VrtK0KtU3qVM1QNXLnt8z1NzHKjZQyhgq7TzJO4AbyujZW1S4qKnSWW/9l+BzrutClBzm9DZQTTHTBGPxVe7xAIA8yvWUeCUoL/kk5P/AK6LzeW/JHn6l5Ob/Skl46v4fcxW6SYMdkyQ0NMFWOBpl1TWvmp/klCU4uMmllZUsNYzrqsfIj6ZVjFppPTu0+H9mgtMjXSMDTVjG5Hk0U+i9XCMlB53bPP3MlolsWW7GUiYN+EE95zPzXAuJc1WT8T0FvDkpRj4E9ipLiZZUBJQBAEAQBAEAQBAEAQBAEAQBAEAQBAEAQBAQL3spc0OaaPaatPP9lVWpKrHlfufRk6c+R5NXFegdk7qP3tOngd64lbnpPFRY+T95uwgpaw1+YmmWrOZdGBAnmWpOZtQgaq0y1WjUmblOJ8hoN6jTWXhaioyPPbqTtrozT8xGq+n/h3hvYWLqSWJT364Wy+p4XjF52l2oJ6R+b7zYC8l0+xyanbYBvJOxwO2yaqCUPneB/mZDvJAP1W7NclFN92poNdpVwu9l8a1eVPUGdjUBOhZQIDIgCAIAgCAIAgCAIAgCAIAgCAIAgCAIAgCAIDVXndDZMwM0aysMLTU0El2uZlmO4lak7C3l+3y0NhXVVd5j+yV1J81S+FWz7n5ss9OrdV5Hpt3t4V71OPDbWO0F8yMr2u/3EiOygaCi3IQjBYikvYa8pSl6zyVS/bOWzurvoR4r1FjUUrZY7tDzl7BxuH46kqw2WoWJVMGtLIt1koEjUyI5Pmytkx2gHcwFx+Q9VjiFXkt8ddDbsafNXz01OgMiXmzvkqKKiAzIAgCAIAgCAIAgCAIAgCAIAgCAIAgCAIAgCAIAgPD4gdQgIkl3NOiAwm70B5NjIQFH2mLjIARpoVt2l06Euqe6NW6t1Wj4rY9XdayztNd4Akei6UnCrrCS+Rxp0px0kheVrL9GmnEig9UUoUdZyXu1ZmFGc9Io2mxLSC4U11PHguXdXMq8svZbI7VtQjRjhb97LuGrWNg+oAgCAIAgCAIAgCAIAgCAIAgCAIAgCAIAgCAIAgCAIAgCAIDXW+6WSajNDBCZceHQrOSDhk+m4g7tFMhQwbKxWBsY6oWCwlo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51" y="3855944"/>
            <a:ext cx="3203776" cy="213585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99934" y="102892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atin typeface="Georgia" panose="02040502050405020303" pitchFamily="18" charset="0"/>
              </a:rPr>
              <a:t>Contenidos</a:t>
            </a:r>
            <a:r>
              <a:rPr lang="en-US" sz="3200" b="1" dirty="0" smtClean="0">
                <a:latin typeface="Georgia" panose="02040502050405020303" pitchFamily="18" charset="0"/>
              </a:rPr>
              <a:t> de la </a:t>
            </a:r>
            <a:r>
              <a:rPr lang="es-EC" sz="3200" b="1" dirty="0" smtClean="0">
                <a:latin typeface="Georgia" panose="02040502050405020303" pitchFamily="18" charset="0"/>
              </a:rPr>
              <a:t>Programación</a:t>
            </a:r>
            <a:r>
              <a:rPr lang="en-US" sz="3200" b="1" dirty="0" smtClean="0">
                <a:latin typeface="Georgia" panose="02040502050405020303" pitchFamily="18" charset="0"/>
              </a:rPr>
              <a:t> </a:t>
            </a:r>
            <a:endParaRPr lang="es-EC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6110" y="2420888"/>
            <a:ext cx="6785191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Noticiero Democracia y Libertad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Noticiero Integración Informativa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Noticia de la hora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 Deportiva</a:t>
            </a:r>
          </a:p>
          <a:p>
            <a:endPara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s-EC" sz="1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43193" y="836712"/>
            <a:ext cx="709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800" b="1" dirty="0" smtClean="0">
                <a:latin typeface="Georgia" panose="02040502050405020303" pitchFamily="18" charset="0"/>
              </a:rPr>
              <a:t>Informativo 17%- 17%</a:t>
            </a:r>
            <a:endParaRPr lang="es-EC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132856"/>
            <a:ext cx="7498080" cy="360040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Macarena a la Comunidad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Florilegio Musical Ecuatoriano (RCCE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Bitácora (RCCE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Agropecuario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pPr marL="82296" indent="0">
              <a:buNone/>
            </a:pP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3608" y="98072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latin typeface="Georgia" panose="02040502050405020303" pitchFamily="18" charset="0"/>
              </a:rPr>
              <a:t>Formativo/Cultural 17% - 19%</a:t>
            </a:r>
            <a:endParaRPr lang="es-EC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 txBox="1">
            <a:spLocks/>
          </p:cNvSpPr>
          <p:nvPr/>
        </p:nvSpPr>
        <p:spPr>
          <a:xfrm>
            <a:off x="1234984" y="1924310"/>
            <a:ext cx="7498080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 Radio</a:t>
            </a: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Taller de Papo</a:t>
            </a: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Ángeles del Camino</a:t>
            </a: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tren de la historia</a:t>
            </a:r>
          </a:p>
          <a:p>
            <a:pPr marL="82296" indent="0">
              <a:buNone/>
            </a:pPr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pPr marL="82296" indent="0">
              <a:buFont typeface="Wingdings 2"/>
              <a:buNone/>
            </a:pP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636232" y="983026"/>
            <a:ext cx="7096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atin typeface="Georgia" panose="02040502050405020303" pitchFamily="18" charset="0"/>
              </a:rPr>
              <a:t>Formativo/Cultural    </a:t>
            </a:r>
            <a:endParaRPr lang="es-EC" sz="4000" b="1" dirty="0">
              <a:latin typeface="Georgia" panose="02040502050405020303" pitchFamily="18" charset="0"/>
            </a:endParaRPr>
          </a:p>
        </p:txBody>
      </p:sp>
      <p:pic>
        <p:nvPicPr>
          <p:cNvPr id="2052" name="Picture 4" descr="http://www.educa.ec/multimediaproxy/footer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27" y="3317246"/>
            <a:ext cx="5080608" cy="30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esultado de imagen para ministerio de educ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6" name="Picture 8" descr="http://educacion.gob.ec/wp-content/themes/twentyeleven/images/logo_mine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31" y="2229377"/>
            <a:ext cx="2667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584" y="2578862"/>
            <a:ext cx="4216513" cy="250632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“Cuentos para Antes de Dormir”.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Divertidas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historias 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relacionadas con los pueblos y nacionalidades de la costa, sierra, oriente y región insular.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Productor de la Radio de la Asamblea Nacional de Ecuador.</a:t>
            </a:r>
            <a:endParaRPr lang="es-EC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47577" y="908720"/>
            <a:ext cx="7096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atin typeface="Georgia" panose="02040502050405020303" pitchFamily="18" charset="0"/>
              </a:rPr>
              <a:t>Intercultural   2%  - 4%</a:t>
            </a:r>
            <a:endParaRPr lang="es-EC" sz="4000" b="1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24943"/>
            <a:ext cx="3696345" cy="3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06401" y="836712"/>
            <a:ext cx="7096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atin typeface="Georgia" panose="02040502050405020303" pitchFamily="18" charset="0"/>
              </a:rPr>
              <a:t>Publicidad   15% - 15%</a:t>
            </a:r>
            <a:endParaRPr lang="es-EC" sz="4000" b="1" dirty="0">
              <a:latin typeface="Georgia" panose="02040502050405020303" pitchFamily="18" charset="0"/>
            </a:endParaRPr>
          </a:p>
        </p:txBody>
      </p:sp>
      <p:pic>
        <p:nvPicPr>
          <p:cNvPr id="14338" name="Picture 2" descr="http://fotos.tsncs.com/img/20130413/8707811/agente-comercial---busqueda-anunciantes-33131365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4" y="2420888"/>
            <a:ext cx="4057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blogpimk.files.wordpress.com/2010/09/publicidad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01" y="3176002"/>
            <a:ext cx="3857632" cy="22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11560" y="1124744"/>
            <a:ext cx="7498080" cy="3816424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COPRODUCCIÓN</a:t>
            </a:r>
          </a:p>
          <a:p>
            <a:endParaRPr lang="es-EC" dirty="0"/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Notas en Fuga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Reencuentro Latinoamericano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Vivencias de Hombres Cautivos</a:t>
            </a:r>
            <a:r>
              <a:rPr lang="es-EC" dirty="0" smtClean="0"/>
              <a:t>.</a:t>
            </a:r>
          </a:p>
          <a:p>
            <a:pPr marL="0" indent="0">
              <a:buNone/>
            </a:pPr>
            <a:endParaRPr lang="es-EC" dirty="0" smtClean="0"/>
          </a:p>
          <a:p>
            <a:pPr marL="82296" indent="0">
              <a:buNone/>
            </a:pPr>
            <a:endParaRPr lang="es-EC" dirty="0"/>
          </a:p>
        </p:txBody>
      </p:sp>
      <p:pic>
        <p:nvPicPr>
          <p:cNvPr id="1026" name="Picture 2" descr="https://scontent-mia1-1.xx.fbcdn.net/hphotos-xfp1/v/t1.0-9/10500446_392586520942355_5983378497405247896_n.jpg?oh=ce82148957ca1b1fe5fcdcce7de4dd36&amp;oe=57720F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77" y="764704"/>
            <a:ext cx="3576921" cy="400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4136"/>
            <a:ext cx="3329914" cy="4385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26672"/>
            <a:ext cx="4326610" cy="24337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2736"/>
            <a:ext cx="4326610" cy="24337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7544" y="3448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atin typeface="Georgia" panose="02040502050405020303" pitchFamily="18" charset="0"/>
              </a:rPr>
              <a:t>Día del Pasillo </a:t>
            </a:r>
            <a:endParaRPr lang="es-EC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827584" y="1268760"/>
            <a:ext cx="8028384" cy="4800600"/>
          </a:xfrm>
        </p:spPr>
        <p:txBody>
          <a:bodyPr>
            <a:normAutofit/>
          </a:bodyPr>
          <a:lstStyle/>
          <a:p>
            <a:pPr lvl="0" algn="just"/>
            <a:r>
              <a:rPr lang="es-EC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Festival </a:t>
            </a:r>
            <a:r>
              <a:rPr lang="es-EC" b="1" dirty="0">
                <a:solidFill>
                  <a:schemeClr val="tx1"/>
                </a:solidFill>
                <a:latin typeface="Georgia" panose="02040502050405020303" pitchFamily="18" charset="0"/>
              </a:rPr>
              <a:t>de Coplas de los Carnavales </a:t>
            </a:r>
          </a:p>
        </p:txBody>
      </p:sp>
      <p:pic>
        <p:nvPicPr>
          <p:cNvPr id="6146" name="Picture 2" descr="https://fbcdn-sphotos-c-a.akamaihd.net/hphotos-ak-xta1/v/t1.0-9/12642491_1012020012198395_3889046304799391687_n.jpg?oh=a76b4102c78fe50bde30fb033ce147ea&amp;oe=57923011&amp;__gda__=1468231404_592b8d850d9736591b58705bd0911e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33"/>
            <a:ext cx="2700661" cy="32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bcdn-sphotos-f-a.akamaihd.net/hphotos-ak-xlp1/v/t1.0-9/12548838_1004874626246267_4471872838123439432_n.jpg?oh=452e084f3177c0a02643637977647c5b&amp;oe=578A5669&amp;__gda__=1467946620_7e10d3ef27276a99823ef7e99258b8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25" y="2132833"/>
            <a:ext cx="4068091" cy="32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398984"/>
            <a:ext cx="3744416" cy="117403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EC" sz="2400" dirty="0" smtClean="0">
                <a:latin typeface="Georgia" panose="02040502050405020303" pitchFamily="18" charset="0"/>
              </a:rPr>
              <a:t>En cumplimiento de la Ley </a:t>
            </a:r>
            <a:r>
              <a:rPr lang="es-EC" sz="2400" dirty="0">
                <a:latin typeface="Georgia" panose="02040502050405020303" pitchFamily="18" charset="0"/>
              </a:rPr>
              <a:t>Orgánica de Participación Ciudadana y Control </a:t>
            </a:r>
            <a:r>
              <a:rPr lang="es-EC" sz="2400" dirty="0" smtClean="0">
                <a:latin typeface="Georgia" panose="02040502050405020303" pitchFamily="18" charset="0"/>
              </a:rPr>
              <a:t>Social.</a:t>
            </a:r>
            <a:endParaRPr lang="es-EC" sz="2400" dirty="0"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464496" cy="44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1116673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Aportes Ciudadanos 2015</a:t>
            </a:r>
            <a:endParaRPr lang="es-EC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2636912"/>
            <a:ext cx="7498080" cy="2787605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un programa dirigido al campo.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creó el programa </a:t>
            </a:r>
            <a:r>
              <a:rPr lang="es-EC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Agropecuario </a:t>
            </a:r>
            <a:r>
              <a:rPr lang="es-EC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formar 	a los agricultores. Cada día se invita a expertos para abordar 	distintos temas. Los oyentes hacen conocer sus inquietudes 	a través de mensajes de texto, de </a:t>
            </a:r>
            <a:r>
              <a:rPr lang="es-EC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s-EC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vía telefónica.</a:t>
            </a:r>
          </a:p>
          <a:p>
            <a:pPr marL="0" indent="0" algn="just">
              <a:buNone/>
            </a:pPr>
            <a:r>
              <a:rPr lang="es-EC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 emite los martes y jueves de 20:00 a 22:00, y los 	sábados de 05:00 a </a:t>
            </a:r>
            <a:r>
              <a:rPr lang="es-EC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  <a:p>
            <a:pPr marL="0" indent="0" algn="just">
              <a:buNone/>
            </a:pPr>
            <a:endParaRPr lang="es-EC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dirty="0" smtClean="0"/>
          </a:p>
          <a:p>
            <a:pPr algn="just"/>
            <a:endParaRPr lang="es-EC" dirty="0" smtClean="0"/>
          </a:p>
          <a:p>
            <a:pPr marL="82296" indent="0" algn="just">
              <a:buNone/>
            </a:pP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7174" name="Picture 6" descr="http://www.ocl.org.mx/wp-content/uploads/2015/04/palo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7001"/>
            <a:ext cx="2108317" cy="22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7"/>
          <a:stretch/>
        </p:blipFill>
        <p:spPr>
          <a:xfrm>
            <a:off x="4828776" y="3392639"/>
            <a:ext cx="3975920" cy="259228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" y="3409722"/>
            <a:ext cx="4347682" cy="24455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5"/>
          <a:stretch/>
        </p:blipFill>
        <p:spPr>
          <a:xfrm>
            <a:off x="179512" y="286604"/>
            <a:ext cx="4376847" cy="27896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/>
          <a:stretch/>
        </p:blipFill>
        <p:spPr>
          <a:xfrm>
            <a:off x="4844552" y="286604"/>
            <a:ext cx="4104456" cy="27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Aportes Ciudadanos 2015</a:t>
            </a:r>
            <a:endParaRPr lang="es-EC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15271" y="2708920"/>
            <a:ext cx="7543801" cy="259228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Espacio para información deportiva.</a:t>
            </a:r>
          </a:p>
          <a:p>
            <a:pPr algn="just"/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creó el programa </a:t>
            </a:r>
            <a:r>
              <a:rPr lang="es-EC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Esencia Deportiva </a:t>
            </a:r>
            <a:r>
              <a:rPr lang="es-EC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difusión 	de información deportiva, especialmente de Santo 	Domingo. Se emite de lunes a viernes de 13:00 a 13:30</a:t>
            </a: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b="1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8" name="Picture 6" descr="http://www.ocl.org.mx/wp-content/uploads/2015/04/palo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108317" cy="22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Aportes Ciudadanos 2015</a:t>
            </a:r>
            <a:endParaRPr lang="es-EC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12429" y="2204864"/>
            <a:ext cx="7543801" cy="39604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Campañas de concienciación sobre:</a:t>
            </a:r>
          </a:p>
          <a:p>
            <a:pPr lvl="1" algn="just">
              <a:lnSpc>
                <a:spcPct val="100000"/>
              </a:lnSpc>
            </a:pPr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 a las señales de tránsito</a:t>
            </a:r>
          </a:p>
          <a:p>
            <a:pPr lvl="1" algn="just">
              <a:lnSpc>
                <a:spcPct val="100000"/>
              </a:lnSpc>
            </a:pPr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 de personas con discapacidad</a:t>
            </a:r>
          </a:p>
          <a:p>
            <a:pPr lvl="1" algn="just">
              <a:lnSpc>
                <a:spcPct val="100000"/>
              </a:lnSpc>
            </a:pPr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Inclusión de personas con VIH</a:t>
            </a:r>
          </a:p>
          <a:p>
            <a:pPr lvl="1" algn="just">
              <a:lnSpc>
                <a:spcPct val="100000"/>
              </a:lnSpc>
            </a:pPr>
            <a:endPara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C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difusión de estas campañas</a:t>
            </a:r>
          </a:p>
          <a:p>
            <a:pPr marL="201168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se lo hace en el segmento</a:t>
            </a:r>
          </a:p>
          <a:p>
            <a:pPr marL="201168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C" sz="20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Macarena a la Comunidad.</a:t>
            </a:r>
            <a:endParaRPr lang="es-EC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8" name="Picture 6" descr="http://www.ocl.org.mx/wp-content/uploads/2015/04/palo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2108317" cy="22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450757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Aportes Ciudadanos 2015</a:t>
            </a:r>
            <a:endParaRPr lang="es-EC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705197" y="2200220"/>
            <a:ext cx="7543801" cy="3749060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Generar la noticia desde “el sitio con problemas”.</a:t>
            </a:r>
          </a:p>
          <a:p>
            <a:pPr algn="just"/>
            <a:endPara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Colocar un programa de interacción con la comunidad</a:t>
            </a:r>
          </a:p>
          <a:p>
            <a:pPr algn="just"/>
            <a:endPara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algn="just"/>
            <a:r>
              <a:rPr lang="es-EC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Macarena ha visitado con más frecuencia los barrios y cooperativas en la zona urbana y rural para conocer las necesidades de la comunidad y buscar soluciones con las autoridades respectivas.</a:t>
            </a:r>
            <a:endParaRPr lang="es-EC" sz="2000" b="1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8" name="Picture 6" descr="http://www.ocl.org.mx/wp-content/uploads/2015/04/palo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108317" cy="22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1" y="3147122"/>
            <a:ext cx="4069621" cy="30522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948"/>
            <a:ext cx="4480361" cy="28842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3147122"/>
            <a:ext cx="4819291" cy="30522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" y="26943"/>
            <a:ext cx="4457911" cy="30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00" y="193042"/>
            <a:ext cx="4565144" cy="52639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743"/>
            <a:ext cx="4413536" cy="387103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51520" y="5479475"/>
            <a:ext cx="69127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Afectaciones por el terremoto en Santo Domingo</a:t>
            </a:r>
          </a:p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de abril de 2016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24736" cy="430607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63688" y="404664"/>
            <a:ext cx="56166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Desbordamiento del río Damas –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Alluriquín</a:t>
            </a:r>
            <a:endParaRPr lang="es-EC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de abril de 2016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552728" cy="42592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3648" y="663660"/>
            <a:ext cx="67776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Desbordamiento del río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Toachi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Brasilia del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Toachi</a:t>
            </a:r>
            <a:endParaRPr lang="es-EC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de abril de 2016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92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248472" cy="50352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91680" y="54868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Desbordamiento del río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Pove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8 de mayo de 2016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5576" y="605001"/>
            <a:ext cx="8394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Georgia" panose="02040502050405020303" pitchFamily="18" charset="0"/>
              </a:rPr>
              <a:t>Nombre del Concesionario:</a:t>
            </a:r>
          </a:p>
          <a:p>
            <a:r>
              <a:rPr lang="es-EC" b="1" dirty="0">
                <a:latin typeface="Georgia" panose="02040502050405020303" pitchFamily="18" charset="0"/>
              </a:rPr>
              <a:t>	</a:t>
            </a:r>
            <a:r>
              <a:rPr lang="es-EC" b="1" dirty="0" smtClean="0">
                <a:latin typeface="Georgia" panose="02040502050405020303" pitchFamily="18" charset="0"/>
              </a:rPr>
              <a:t>		        </a:t>
            </a:r>
            <a:r>
              <a:rPr lang="es-EC" dirty="0" smtClean="0">
                <a:latin typeface="Georgia" panose="02040502050405020303" pitchFamily="18" charset="0"/>
              </a:rPr>
              <a:t>RADIO MACARENA MAKARENAZOFM S.A.</a:t>
            </a:r>
          </a:p>
          <a:p>
            <a:endParaRPr lang="es-EC" b="1" dirty="0" smtClean="0">
              <a:latin typeface="Georgia" panose="02040502050405020303" pitchFamily="18" charset="0"/>
            </a:endParaRPr>
          </a:p>
          <a:p>
            <a:r>
              <a:rPr lang="es-EC" b="1" dirty="0" smtClean="0">
                <a:latin typeface="Georgia" panose="02040502050405020303" pitchFamily="18" charset="0"/>
              </a:rPr>
              <a:t>Nombre de la emisora:</a:t>
            </a:r>
          </a:p>
          <a:p>
            <a:r>
              <a:rPr lang="es-EC" b="1" dirty="0">
                <a:latin typeface="Georgia" panose="02040502050405020303" pitchFamily="18" charset="0"/>
              </a:rPr>
              <a:t>	</a:t>
            </a:r>
            <a:r>
              <a:rPr lang="es-EC" b="1" dirty="0" smtClean="0">
                <a:latin typeface="Georgia" panose="02040502050405020303" pitchFamily="18" charset="0"/>
              </a:rPr>
              <a:t>		        </a:t>
            </a:r>
            <a:r>
              <a:rPr lang="es-EC" dirty="0" smtClean="0">
                <a:latin typeface="Georgia" panose="02040502050405020303" pitchFamily="18" charset="0"/>
              </a:rPr>
              <a:t>MACARENA FM 92.1</a:t>
            </a:r>
          </a:p>
          <a:p>
            <a:endParaRPr lang="es-EC" b="1" dirty="0" smtClean="0">
              <a:latin typeface="Georgia" panose="02040502050405020303" pitchFamily="18" charset="0"/>
            </a:endParaRPr>
          </a:p>
          <a:p>
            <a:r>
              <a:rPr lang="es-EC" b="1" dirty="0" smtClean="0">
                <a:latin typeface="Georgia" panose="02040502050405020303" pitchFamily="18" charset="0"/>
              </a:rPr>
              <a:t>Categoría:</a:t>
            </a:r>
            <a:endParaRPr lang="es-EC" dirty="0">
              <a:latin typeface="Georgia" panose="02040502050405020303" pitchFamily="18" charset="0"/>
            </a:endParaRPr>
          </a:p>
          <a:p>
            <a:r>
              <a:rPr lang="es-EC" dirty="0" smtClean="0">
                <a:latin typeface="Georgia" panose="02040502050405020303" pitchFamily="18" charset="0"/>
              </a:rPr>
              <a:t>			         Comercial Privada</a:t>
            </a:r>
          </a:p>
          <a:p>
            <a:endParaRPr lang="es-EC" b="1" dirty="0" smtClean="0">
              <a:latin typeface="Georgia" panose="02040502050405020303" pitchFamily="18" charset="0"/>
            </a:endParaRPr>
          </a:p>
          <a:p>
            <a:r>
              <a:rPr lang="es-EC" b="1" dirty="0" smtClean="0">
                <a:latin typeface="Georgia" panose="02040502050405020303" pitchFamily="18" charset="0"/>
              </a:rPr>
              <a:t>Cobertura:</a:t>
            </a:r>
            <a:endParaRPr lang="es-EC" dirty="0">
              <a:latin typeface="Georgia" panose="02040502050405020303" pitchFamily="18" charset="0"/>
            </a:endParaRPr>
          </a:p>
          <a:p>
            <a:r>
              <a:rPr lang="es-EC" dirty="0" smtClean="0">
                <a:latin typeface="Georgia" panose="02040502050405020303" pitchFamily="18" charset="0"/>
              </a:rPr>
              <a:t>			         Santo Domingo, El Carmen, La Concordia</a:t>
            </a:r>
          </a:p>
          <a:p>
            <a:endParaRPr lang="es-EC" b="1" dirty="0" smtClean="0">
              <a:latin typeface="Georgia" panose="02040502050405020303" pitchFamily="18" charset="0"/>
            </a:endParaRPr>
          </a:p>
          <a:p>
            <a:r>
              <a:rPr lang="es-EC" b="1" dirty="0" smtClean="0">
                <a:latin typeface="Georgia" panose="02040502050405020303" pitchFamily="18" charset="0"/>
              </a:rPr>
              <a:t>Provincia:</a:t>
            </a:r>
          </a:p>
          <a:p>
            <a:r>
              <a:rPr lang="es-EC" b="1" dirty="0">
                <a:latin typeface="Georgia" panose="02040502050405020303" pitchFamily="18" charset="0"/>
              </a:rPr>
              <a:t>	</a:t>
            </a:r>
            <a:r>
              <a:rPr lang="es-EC" b="1" dirty="0" smtClean="0">
                <a:latin typeface="Georgia" panose="02040502050405020303" pitchFamily="18" charset="0"/>
              </a:rPr>
              <a:t>	                        </a:t>
            </a:r>
            <a:r>
              <a:rPr lang="es-EC" dirty="0" smtClean="0">
                <a:latin typeface="Georgia" panose="02040502050405020303" pitchFamily="18" charset="0"/>
              </a:rPr>
              <a:t>Santo Domingo</a:t>
            </a:r>
          </a:p>
          <a:p>
            <a:endParaRPr lang="es-EC" b="1" dirty="0" smtClean="0">
              <a:latin typeface="Georgia" panose="02040502050405020303" pitchFamily="18" charset="0"/>
            </a:endParaRPr>
          </a:p>
          <a:p>
            <a:r>
              <a:rPr lang="es-EC" b="1" dirty="0" smtClean="0">
                <a:latin typeface="Georgia" panose="02040502050405020303" pitchFamily="18" charset="0"/>
              </a:rPr>
              <a:t>Fecha de entrega de concesión:</a:t>
            </a:r>
          </a:p>
          <a:p>
            <a:r>
              <a:rPr lang="es-EC" b="1" dirty="0">
                <a:latin typeface="Georgia" panose="02040502050405020303" pitchFamily="18" charset="0"/>
              </a:rPr>
              <a:t>	</a:t>
            </a:r>
            <a:r>
              <a:rPr lang="es-EC" b="1" dirty="0" smtClean="0">
                <a:latin typeface="Georgia" panose="02040502050405020303" pitchFamily="18" charset="0"/>
              </a:rPr>
              <a:t>		         </a:t>
            </a:r>
            <a:r>
              <a:rPr lang="es-EC" dirty="0" smtClean="0">
                <a:latin typeface="Georgia" panose="02040502050405020303" pitchFamily="18" charset="0"/>
              </a:rPr>
              <a:t>12 de abril de 1995</a:t>
            </a:r>
          </a:p>
          <a:p>
            <a:endParaRPr lang="es-EC" b="1" dirty="0" smtClean="0">
              <a:latin typeface="Georgia" panose="02040502050405020303" pitchFamily="18" charset="0"/>
            </a:endParaRPr>
          </a:p>
          <a:p>
            <a:r>
              <a:rPr lang="es-EC" b="1" dirty="0" smtClean="0">
                <a:latin typeface="Georgia" panose="02040502050405020303" pitchFamily="18" charset="0"/>
              </a:rPr>
              <a:t>Fecha de vencimiento de concesión: </a:t>
            </a:r>
          </a:p>
          <a:p>
            <a:r>
              <a:rPr lang="es-EC" b="1" dirty="0">
                <a:latin typeface="Georgia" panose="02040502050405020303" pitchFamily="18" charset="0"/>
              </a:rPr>
              <a:t>	</a:t>
            </a:r>
            <a:r>
              <a:rPr lang="es-EC" b="1" dirty="0" smtClean="0">
                <a:latin typeface="Georgia" panose="02040502050405020303" pitchFamily="18" charset="0"/>
              </a:rPr>
              <a:t>		         </a:t>
            </a:r>
            <a:r>
              <a:rPr lang="es-EC" dirty="0" smtClean="0">
                <a:latin typeface="Georgia" panose="02040502050405020303" pitchFamily="18" charset="0"/>
              </a:rPr>
              <a:t>12 de abril de 2015</a:t>
            </a:r>
          </a:p>
        </p:txBody>
      </p:sp>
    </p:spTree>
    <p:extLst>
      <p:ext uri="{BB962C8B-B14F-4D97-AF65-F5344CB8AC3E}">
        <p14:creationId xmlns:p14="http://schemas.microsoft.com/office/powerpoint/2010/main" val="10851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543800" cy="1450757"/>
          </a:xfrm>
        </p:spPr>
        <p:txBody>
          <a:bodyPr>
            <a:normAutofit/>
          </a:bodyPr>
          <a:lstStyle/>
          <a:p>
            <a:r>
              <a:rPr lang="es-EC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Aportes Ciudadanos 2014</a:t>
            </a:r>
            <a:endParaRPr lang="es-EC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003386" y="2924944"/>
            <a:ext cx="8110728" cy="15476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espacios para prevención de violencia contra la mujer</a:t>
            </a:r>
          </a:p>
          <a:p>
            <a:pPr>
              <a:buFont typeface="Arial" panose="020B0604020202020204" pitchFamily="34" charset="0"/>
              <a:buChar char="•"/>
            </a:pP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espacio para asesoramiento legal</a:t>
            </a:r>
          </a:p>
          <a:p>
            <a:pPr>
              <a:buFont typeface="Arial" panose="020B0604020202020204" pitchFamily="34" charset="0"/>
              <a:buChar char="•"/>
            </a:pPr>
            <a:endParaRPr lang="es-EC" dirty="0"/>
          </a:p>
          <a:p>
            <a:pPr>
              <a:buFont typeface="Arial" panose="020B0604020202020204" pitchFamily="34" charset="0"/>
              <a:buChar char="•"/>
            </a:pP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8194" name="Picture 2" descr="http://previews.123rf.com/images/albachiaraa/albachiaraa1104/albachiaraa110400035/9230394-Red-cross-button-false-wrong-stop-delete-concepts--Stock-Vector-wrong-not-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86" y="-23281"/>
            <a:ext cx="2577852" cy="25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14141" r="18838" b="11433"/>
          <a:stretch/>
        </p:blipFill>
        <p:spPr>
          <a:xfrm>
            <a:off x="2360446" y="3501008"/>
            <a:ext cx="4159012" cy="2104053"/>
          </a:xfrm>
          <a:prstGeom prst="rect">
            <a:avLst/>
          </a:prstGeom>
        </p:spPr>
      </p:pic>
      <p:pic>
        <p:nvPicPr>
          <p:cNvPr id="10242" name="Picture 2" descr="http://siscobajioo.webcindario.com/imagenes/graci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7800801" cy="26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26227"/>
              </p:ext>
            </p:extLst>
          </p:nvPr>
        </p:nvGraphicFramePr>
        <p:xfrm>
          <a:off x="1115616" y="404664"/>
          <a:ext cx="7344816" cy="5779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27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tx1"/>
                          </a:solidFill>
                          <a:effectLst/>
                        </a:rPr>
                        <a:t>Objetivos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Acciones Implementadas</a:t>
                      </a:r>
                      <a:endParaRPr lang="es-EC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31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Ser una emisora líder en sintonía en la región en el 2015. 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Cambios en los formatos de los programas para hacerlos mas atractivos al oyente.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s-EC" sz="15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0221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Generar comunicación social transparente, incluyente e innovadora.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Promover la recuperación de la identidad de los pueblos y nacionalidades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Concienciar sobre el buen trato a las personas con discapacidad</a:t>
                      </a: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C" sz="1500" b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Se exige titulo profesional de comunicación, estar cursando una carrera afín a la comunicación social. Capacitar constantemente al personal sobre la ley de comunicación. Socializar el código deontológico  con el personal de comunicación.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s-EC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ifusión</a:t>
                      </a:r>
                      <a:r>
                        <a:rPr lang="es-EC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de hi</a:t>
                      </a:r>
                      <a:r>
                        <a:rPr lang="es-EC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storias relacionadas con pueblos y nacionalidades de la costa, sierra, oriente y región insular.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i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500" b="0" i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Difusión de spots para generar buen trato hacia las personas con discapacidad.</a:t>
                      </a:r>
                      <a:endParaRPr lang="es-EC" sz="15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inanzas.260mb.net/arri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2420888"/>
            <a:ext cx="6479704" cy="25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68520"/>
              </p:ext>
            </p:extLst>
          </p:nvPr>
        </p:nvGraphicFramePr>
        <p:xfrm>
          <a:off x="1403648" y="1052734"/>
          <a:ext cx="6984776" cy="47534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04058">
                <a:tc gridSpan="4"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BALANCE</a:t>
                      </a:r>
                      <a:r>
                        <a:rPr lang="es-EC" sz="24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GENERAL 2016</a:t>
                      </a:r>
                      <a:endParaRPr lang="es-EC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828276">
                <a:tc gridSpan="2"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</a:t>
                      </a:r>
                      <a:r>
                        <a:rPr lang="es-EC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Situación Financiera</a:t>
                      </a:r>
                      <a:endParaRPr lang="es-EC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</a:t>
                      </a:r>
                      <a:r>
                        <a:rPr lang="es-EC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Resultados</a:t>
                      </a:r>
                      <a:endParaRPr lang="es-EC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68156"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43.656,90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100.120,30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8156"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40.005,45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97.940,40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8156"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3.651,45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88396"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EC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Pasivo + Patrimonio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43,656,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EC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Costos + Gastos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97.940,40</a:t>
                      </a:r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8276">
                <a:tc>
                  <a:txBody>
                    <a:bodyPr/>
                    <a:lstStyle/>
                    <a:p>
                      <a:pPr algn="r"/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C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</a:t>
                      </a:r>
                      <a:r>
                        <a:rPr lang="es-EC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Ejercicio</a:t>
                      </a:r>
                      <a:endParaRPr lang="es-EC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2.179,90</a:t>
                      </a:r>
                      <a:endParaRPr lang="es-EC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9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22959" y="620688"/>
            <a:ext cx="7543801" cy="5248406"/>
          </a:xfrm>
        </p:spPr>
        <p:txBody>
          <a:bodyPr/>
          <a:lstStyle/>
          <a:p>
            <a:endParaRPr lang="es-EC" dirty="0"/>
          </a:p>
          <a:p>
            <a:pPr marL="82296" indent="0">
              <a:buNone/>
            </a:pPr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098" name="Picture 2" descr="http://cdn.ecuadorlegalonline.com/wp-content/uploads/2013/07/aviso-entrada-salida-i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50516"/>
            <a:ext cx="2016224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clicads.com/fotos/declaraciones_sri-537cfebe5845a03927caf96a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1" b="22680"/>
          <a:stretch/>
        </p:blipFill>
        <p:spPr bwMode="auto">
          <a:xfrm>
            <a:off x="3563888" y="4238710"/>
            <a:ext cx="3096344" cy="16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profile_images/443793103388823552/CymEyJwN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36" y="2132856"/>
            <a:ext cx="1341661" cy="13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bs.twimg.com/profile_images/443793103388823552/CymEyJwN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50" y="4272953"/>
            <a:ext cx="1341661" cy="13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22959" y="1351254"/>
            <a:ext cx="379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Georgia" panose="02040502050405020303" pitchFamily="18" charset="0"/>
              </a:rPr>
              <a:t>Cumplimiento de obligaciones</a:t>
            </a:r>
          </a:p>
        </p:txBody>
      </p:sp>
    </p:spTree>
    <p:extLst>
      <p:ext uri="{BB962C8B-B14F-4D97-AF65-F5344CB8AC3E}">
        <p14:creationId xmlns:p14="http://schemas.microsoft.com/office/powerpoint/2010/main" val="15976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-atNtNESx4Ls/UWRjPo8EOiI/AAAAAAAAA0w/dK3JjIrxu2M/s1600/logo_say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54112"/>
            <a:ext cx="22574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tereosaquisili.com/wp-content/uploads/2014/12/SOPROF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168904" cy="9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99592" y="1268760"/>
            <a:ext cx="53285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Georgia" panose="02040502050405020303" pitchFamily="18" charset="0"/>
              </a:rPr>
              <a:t>Cumplimiento de obligaciones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08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27584" y="1268760"/>
            <a:ext cx="7543801" cy="4533967"/>
          </a:xfrm>
        </p:spPr>
        <p:txBody>
          <a:bodyPr>
            <a:normAutofit lnSpcReduction="10000"/>
          </a:bodyPr>
          <a:lstStyle/>
          <a:p>
            <a:r>
              <a:rPr lang="es-EC" sz="2600" b="1" dirty="0" smtClean="0">
                <a:latin typeface="Georgia" panose="02040502050405020303" pitchFamily="18" charset="0"/>
              </a:rPr>
              <a:t>Capital Humano</a:t>
            </a:r>
          </a:p>
          <a:p>
            <a:endParaRPr lang="es-EC" dirty="0"/>
          </a:p>
          <a:p>
            <a:r>
              <a:rPr lang="es-EC" dirty="0" smtClean="0">
                <a:latin typeface="Georgia" panose="02040502050405020303" pitchFamily="18" charset="0"/>
              </a:rPr>
              <a:t>9 personas</a:t>
            </a:r>
          </a:p>
          <a:p>
            <a:endParaRPr lang="es-EC" dirty="0">
              <a:latin typeface="Georgia" panose="02040502050405020303" pitchFamily="18" charset="0"/>
            </a:endParaRPr>
          </a:p>
          <a:p>
            <a:r>
              <a:rPr lang="es-EC" dirty="0" smtClean="0">
                <a:latin typeface="Georgia" panose="02040502050405020303" pitchFamily="18" charset="0"/>
              </a:rPr>
              <a:t>6 mujeres y 3 hombres</a:t>
            </a:r>
          </a:p>
          <a:p>
            <a:pPr marL="0" indent="0">
              <a:buNone/>
            </a:pPr>
            <a:endParaRPr lang="es-EC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C" dirty="0">
                <a:latin typeface="Georgia" panose="02040502050405020303" pitchFamily="18" charset="0"/>
              </a:rPr>
              <a:t> </a:t>
            </a:r>
            <a:r>
              <a:rPr lang="es-EC" dirty="0" smtClean="0">
                <a:latin typeface="Georgia" panose="02040502050405020303" pitchFamily="18" charset="0"/>
              </a:rPr>
              <a:t>9 mestizos</a:t>
            </a:r>
          </a:p>
          <a:p>
            <a:endParaRPr lang="es-EC" dirty="0">
              <a:latin typeface="Georgia" panose="02040502050405020303" pitchFamily="18" charset="0"/>
            </a:endParaRPr>
          </a:p>
          <a:p>
            <a:r>
              <a:rPr lang="es-EC" dirty="0" smtClean="0">
                <a:latin typeface="Georgia" panose="02040502050405020303" pitchFamily="18" charset="0"/>
              </a:rPr>
              <a:t>0 personas con </a:t>
            </a:r>
          </a:p>
          <a:p>
            <a:pPr marL="82296" indent="0">
              <a:buNone/>
            </a:pPr>
            <a:r>
              <a:rPr lang="es-EC" dirty="0" smtClean="0">
                <a:latin typeface="Georgia" panose="02040502050405020303" pitchFamily="18" charset="0"/>
              </a:rPr>
              <a:t>   discapacidad</a:t>
            </a:r>
          </a:p>
          <a:p>
            <a:endParaRPr lang="es-EC" dirty="0"/>
          </a:p>
          <a:p>
            <a:pPr marL="82296" indent="0">
              <a:buNone/>
            </a:pPr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106" name="Picture 10" descr="http://www.redesymarketing.com/wp-content/uploads/2012/12/C%C3%B3mo-crear-tu-marca-personal-desde-c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857632" cy="21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27584" y="1340768"/>
            <a:ext cx="7543801" cy="4023360"/>
          </a:xfrm>
        </p:spPr>
        <p:txBody>
          <a:bodyPr/>
          <a:lstStyle/>
          <a:p>
            <a:pPr marL="82296" indent="0">
              <a:buNone/>
            </a:pPr>
            <a:r>
              <a:rPr lang="es-ES" b="1" dirty="0" smtClean="0">
                <a:latin typeface="Georgia" panose="02040502050405020303" pitchFamily="18" charset="0"/>
              </a:rPr>
              <a:t>Cumplimiento de Obligaciones LOC</a:t>
            </a:r>
          </a:p>
          <a:p>
            <a:pPr marL="82296" indent="0">
              <a:buNone/>
            </a:pPr>
            <a:endParaRPr lang="es-ES" dirty="0"/>
          </a:p>
          <a:p>
            <a:pPr marL="82296" indent="0">
              <a:buNone/>
            </a:pPr>
            <a:endParaRPr lang="es-ES" dirty="0" smtClean="0"/>
          </a:p>
          <a:p>
            <a:pPr marL="82296" indent="0">
              <a:buNone/>
            </a:pPr>
            <a:r>
              <a:rPr lang="es-ES" dirty="0"/>
              <a:t>	</a:t>
            </a:r>
            <a:r>
              <a:rPr lang="es-ES" dirty="0" smtClean="0"/>
              <a:t>50% </a:t>
            </a:r>
            <a:r>
              <a:rPr lang="es-ES" dirty="0" err="1" smtClean="0"/>
              <a:t>dContenidos</a:t>
            </a:r>
            <a:r>
              <a:rPr lang="es-ES" dirty="0" smtClean="0"/>
              <a:t> musicales</a:t>
            </a:r>
            <a:endParaRPr lang="es-ES" dirty="0"/>
          </a:p>
          <a:p>
            <a:pPr marL="82296" indent="0">
              <a:buNone/>
            </a:pPr>
            <a:endParaRPr lang="es-ES" dirty="0" smtClean="0"/>
          </a:p>
          <a:p>
            <a:pPr marL="82296" indent="0">
              <a:buNone/>
            </a:pPr>
            <a:endParaRPr lang="es-ES" dirty="0"/>
          </a:p>
          <a:p>
            <a:pPr marL="82296" indent="0">
              <a:buNone/>
            </a:pPr>
            <a:endParaRPr lang="es-ES" dirty="0" smtClean="0"/>
          </a:p>
          <a:p>
            <a:pPr marL="82296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</a:t>
            </a:r>
          </a:p>
          <a:p>
            <a:pPr marL="82296" indent="0">
              <a:buNone/>
            </a:pPr>
            <a:r>
              <a:rPr lang="es-ES" dirty="0"/>
              <a:t>	 </a:t>
            </a:r>
            <a:r>
              <a:rPr lang="es-ES" dirty="0" smtClean="0"/>
              <a:t>           Inclusión de personas con discapacidad</a:t>
            </a:r>
          </a:p>
          <a:p>
            <a:pPr marL="82296" indent="0">
              <a:buNone/>
            </a:pPr>
            <a:endParaRPr lang="es-ES" dirty="0"/>
          </a:p>
        </p:txBody>
      </p:sp>
      <p:pic>
        <p:nvPicPr>
          <p:cNvPr id="6" name="Picture 6" descr="https://pbs.twimg.com/profile_images/443793103388823552/CymEyJw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06439"/>
            <a:ext cx="1341661" cy="13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bs.twimg.com/profile_images/443793103388823552/CymEyJw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20558"/>
            <a:ext cx="1341661" cy="13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B5557E-70F0-40D4-849C-1E8E084CE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531</Words>
  <Application>Microsoft Office PowerPoint</Application>
  <PresentationFormat>Presentación en pantalla (4:3)</PresentationFormat>
  <Paragraphs>247</Paragraphs>
  <Slides>31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Modern No. 20</vt:lpstr>
      <vt:lpstr>Wingdings</vt:lpstr>
      <vt:lpstr>Wingdings 2</vt:lpstr>
      <vt:lpstr>Retrospección</vt:lpstr>
      <vt:lpstr>Rendición de Cuentas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Aportes Ciudadanos 2015</vt:lpstr>
      <vt:lpstr>Presentación de PowerPoint</vt:lpstr>
      <vt:lpstr>Aportes Ciudadanos 2015</vt:lpstr>
      <vt:lpstr>Aportes Ciudadanos 2015</vt:lpstr>
      <vt:lpstr>Aportes Ciudadanos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Aportes Ciudadanos 2014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2015-03-26T22:31:45Z</dcterms:created>
  <dcterms:modified xsi:type="dcterms:W3CDTF">2017-06-30T16:43:40Z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